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806" y="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6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48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5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8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19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16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6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4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1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9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4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8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3864077" y="626221"/>
            <a:ext cx="24223329" cy="1800000"/>
          </a:xfrm>
          <a:prstGeom prst="rect">
            <a:avLst/>
          </a:prstGeom>
          <a:solidFill>
            <a:srgbClr val="BD4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 anchorCtr="0">
            <a:noAutofit/>
          </a:bodyPr>
          <a:lstStyle/>
          <a:p>
            <a:pPr algn="ctr"/>
            <a:r>
              <a:rPr lang="pt-BR" sz="4500" b="1">
                <a:latin typeface="Arial"/>
                <a:cs typeface="Arial"/>
              </a:rPr>
              <a:t>ETEC ASTOR DE MATTOS CARVALHO</a:t>
            </a:r>
          </a:p>
          <a:p>
            <a:pPr algn="ctr"/>
            <a:r>
              <a:rPr lang="pt-BR" sz="400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199" y="2705442"/>
            <a:ext cx="24201207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4400" b="1">
                <a:latin typeface="Arial"/>
                <a:cs typeface="Arial"/>
              </a:rPr>
              <a:t>ANÁLISE DO USO DO MARKETING DIGITAL NAS PEQUENAS EMPRESAS PARA A SUA LUCRATIVIDADE</a:t>
            </a:r>
          </a:p>
          <a:p>
            <a:pPr algn="ctr"/>
            <a:r>
              <a:rPr lang="pt-BR" sz="3000" b="1" cap="all">
                <a:latin typeface="Arial"/>
                <a:cs typeface="Arial"/>
              </a:rPr>
              <a:t>ANA CLARA GONÇALVES, ANA LAURA TRINDADE SANCHES, LÍVIA DUMALAK, VITOR MARQUES PEREIRA</a:t>
            </a:r>
            <a:endParaRPr lang="pt-BR">
              <a:ea typeface="Calibri"/>
              <a:cs typeface="Calibri"/>
            </a:endParaRPr>
          </a:p>
          <a:p>
            <a:pPr algn="ctr"/>
            <a:r>
              <a:rPr lang="pt-BR" sz="3000" b="1">
                <a:latin typeface="Arial"/>
                <a:cs typeface="Arial"/>
              </a:rPr>
              <a:t>Orientadora: </a:t>
            </a:r>
            <a:r>
              <a:rPr lang="pt-BR" sz="3000">
                <a:latin typeface="Arial"/>
                <a:cs typeface="Arial"/>
              </a:rPr>
              <a:t>Prof. Ms. Priscila Amorim da Costa</a:t>
            </a:r>
            <a:endParaRPr lang="pt-BR" sz="30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742950" y="34773166"/>
            <a:ext cx="27344456" cy="0"/>
          </a:xfrm>
          <a:prstGeom prst="line">
            <a:avLst/>
          </a:prstGeom>
          <a:ln w="889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677806" y="35375260"/>
            <a:ext cx="27428656" cy="515715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200" b="1" cap="all" dirty="0"/>
              <a:t>AGRADECIMENTOS</a:t>
            </a:r>
          </a:p>
          <a:p>
            <a:pPr algn="ctr"/>
            <a:r>
              <a:rPr lang="pt-BR" sz="2800" dirty="0">
                <a:ea typeface="+mn-lt"/>
                <a:cs typeface="+mn-lt"/>
              </a:rPr>
              <a:t>Agradecemos primeiramente à nossa orientadora e coordenadora Priscila Amorim da Costa, e à professora do primeiro módulo e também coordenadora, Juliana Maria </a:t>
            </a:r>
            <a:r>
              <a:rPr lang="pt-BR" sz="2800" dirty="0" err="1">
                <a:ea typeface="+mn-lt"/>
                <a:cs typeface="+mn-lt"/>
              </a:rPr>
              <a:t>Quiezi</a:t>
            </a:r>
            <a:r>
              <a:rPr lang="pt-BR" sz="2800" dirty="0">
                <a:ea typeface="+mn-lt"/>
                <a:cs typeface="+mn-lt"/>
              </a:rPr>
              <a:t>, pelo apoio e orientação durante todo o processo. Também agradecemos à nossa querida instituição ETEC pelos excelentes professores e oportunidade de aprendizado, e por fim mas não menos importante, a Deus, família e amigos, que nos apoiaram e motivaram em todas as etapas, cada um foi essencial para a conclusão deste trabalho, obrigado a todos.</a:t>
            </a:r>
            <a:endParaRPr lang="pt-BR" dirty="0">
              <a:ea typeface="+mn-lt"/>
              <a:cs typeface="+mn-lt"/>
            </a:endParaRPr>
          </a:p>
          <a:p>
            <a:pPr algn="ctr"/>
            <a:endParaRPr lang="pt-BR" sz="2800" dirty="0"/>
          </a:p>
          <a:p>
            <a:pPr algn="ctr"/>
            <a:r>
              <a:rPr lang="pt-BR" sz="3200" b="1" cap="all" dirty="0"/>
              <a:t>PRINCIPAIS REFERÊNCIAS BIBLIOGRÁFICAS</a:t>
            </a:r>
            <a:endParaRPr lang="pt-BR" sz="3200" b="1" cap="all" dirty="0">
              <a:ea typeface="Calibri"/>
              <a:cs typeface="Calibri"/>
            </a:endParaRPr>
          </a:p>
          <a:p>
            <a:pPr algn="ctr"/>
            <a:r>
              <a:rPr lang="pt-BR" sz="2800" dirty="0">
                <a:ea typeface="+mn-lt"/>
                <a:cs typeface="+mn-lt"/>
              </a:rPr>
              <a:t>KOTLER, Philip. Administração de marketing. 12. ed. São Paulo: Pearson Prentice Hall, 2010.</a:t>
            </a:r>
            <a:endParaRPr lang="pt-BR" dirty="0">
              <a:ea typeface="Calibri" panose="020F0502020204030204"/>
              <a:cs typeface="Calibri" panose="020F0502020204030204"/>
            </a:endParaRPr>
          </a:p>
          <a:p>
            <a:pPr algn="ctr"/>
            <a:r>
              <a:rPr lang="pt-BR" sz="2800" dirty="0">
                <a:ea typeface="+mn-lt"/>
                <a:cs typeface="+mn-lt"/>
              </a:rPr>
              <a:t>TORRES, Cláudio. A Bíblia do Marketing Digital. 2. ed. São Paulo: </a:t>
            </a:r>
            <a:r>
              <a:rPr lang="pt-BR" sz="2800" dirty="0" err="1">
                <a:ea typeface="+mn-lt"/>
                <a:cs typeface="+mn-lt"/>
              </a:rPr>
              <a:t>Novatec</a:t>
            </a:r>
            <a:r>
              <a:rPr lang="pt-BR" sz="2800" dirty="0">
                <a:ea typeface="+mn-lt"/>
                <a:cs typeface="+mn-lt"/>
              </a:rPr>
              <a:t>, 2018.</a:t>
            </a:r>
            <a:endParaRPr lang="pt-BR" dirty="0">
              <a:ea typeface="+mn-lt"/>
              <a:cs typeface="+mn-lt"/>
            </a:endParaRPr>
          </a:p>
          <a:p>
            <a:pPr algn="ctr"/>
            <a:r>
              <a:rPr lang="pt-BR" sz="2800" dirty="0">
                <a:ea typeface="+mn-lt"/>
                <a:cs typeface="+mn-lt"/>
              </a:rPr>
              <a:t>SEBRAE. Planejamento de marketing digital para micro e pequenas empresas. Brasília: SEBRAE, 2020.</a:t>
            </a:r>
            <a:endParaRPr lang="pt-BR" dirty="0">
              <a:ea typeface="+mn-lt"/>
              <a:cs typeface="+mn-lt"/>
            </a:endParaRPr>
          </a:p>
          <a:p>
            <a:pPr algn="ctr"/>
            <a:endParaRPr lang="pt-BR" dirty="0">
              <a:ea typeface="Calibri"/>
              <a:cs typeface="Calibri"/>
            </a:endParaRPr>
          </a:p>
          <a:p>
            <a:pPr algn="ctr"/>
            <a:endParaRPr lang="pt-BR" dirty="0"/>
          </a:p>
          <a:p>
            <a:pPr algn="ctr"/>
            <a:endParaRPr lang="pt-BR" sz="2800" dirty="0">
              <a:ea typeface="Calibri" panose="020F0502020204030204"/>
              <a:cs typeface="Calibri"/>
            </a:endParaRPr>
          </a:p>
          <a:p>
            <a:pPr algn="ctr"/>
            <a:endParaRPr lang="pt-BR" sz="2400" dirty="0">
              <a:ea typeface="Calibri" panose="020F0502020204030204"/>
              <a:cs typeface="Calibri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740809" y="6500593"/>
            <a:ext cx="13320000" cy="989712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/>
              <a:t>INTRODUÇÃO</a:t>
            </a:r>
          </a:p>
          <a:p>
            <a:pPr algn="just"/>
            <a:r>
              <a:rPr lang="pt-BR" sz="3200">
                <a:ea typeface="+mn-lt"/>
                <a:cs typeface="+mn-lt"/>
              </a:rPr>
              <a:t>Esse tema foi escolhido pois se trata de um tema atual no mercado, e que algumas empresas não o aplicam por não acharem seu investimento relevante, mas este compreende uma importante ferramenta de gestão, capaz de atender o objetivo de atrair e fidelizar consumidores, acompanhar o comportamento pós compra, bem como, transformar a empresa em referência no mercado (ROSA; CASAGRANDA; SPINELLI, 2017).</a:t>
            </a:r>
          </a:p>
          <a:p>
            <a:pPr algn="just"/>
            <a:endParaRPr lang="pt-BR" sz="3200">
              <a:ea typeface="+mn-lt"/>
              <a:cs typeface="+mn-lt"/>
            </a:endParaRPr>
          </a:p>
          <a:p>
            <a:pPr algn="just"/>
            <a:r>
              <a:rPr lang="pt-BR" sz="3200">
                <a:ea typeface="+mn-lt"/>
                <a:cs typeface="+mn-lt"/>
              </a:rPr>
              <a:t>O conceito de marketing foi formalizado em 1902 nos Estados Unidos, enquanto o marketing digital surgiu após o avanço da internet entre 1980 e 1990, expandindo para o ambiente digital e tendo a chance de atingir um público mais amplo. Além disso, para o marketing digital é necessário investimento para se tornar não apenas eficaz, mas também eficiente, pois a competitividade pode atrapalhar marcas menores de se destacarem no mercado. Portanto, o objetivo desse TCC é esclarecer aos ouvintes a enxergar a importância desse investimento para melhorar a gestão do negócio, atraindo e fidelizando os consumidores, com a comparação dos resultados das empresas que o utiliza e as empresas que não o utiliza.</a:t>
            </a:r>
            <a:endParaRPr lang="pt-BR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742949" y="5290547"/>
            <a:ext cx="27344457" cy="769441"/>
          </a:xfrm>
          <a:prstGeom prst="rect">
            <a:avLst/>
          </a:prstGeom>
          <a:solidFill>
            <a:srgbClr val="BD494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b="1">
                <a:solidFill>
                  <a:schemeClr val="bg1"/>
                </a:solidFill>
              </a:rPr>
              <a:t>TÉCNICO EM ADMINISTRAÇÃO 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4399998" y="6477733"/>
            <a:ext cx="9834" cy="27823697"/>
          </a:xfrm>
          <a:prstGeom prst="line">
            <a:avLst/>
          </a:prstGeom>
          <a:ln w="762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4781439" y="28960340"/>
            <a:ext cx="13395990" cy="579791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b="1" dirty="0"/>
              <a:t>CONCLUSÃO</a:t>
            </a:r>
            <a:endParaRPr lang="pt-BR" dirty="0"/>
          </a:p>
          <a:p>
            <a:pPr algn="just"/>
            <a:r>
              <a:rPr lang="en-US" sz="3200" dirty="0">
                <a:ea typeface="+mn-lt"/>
                <a:cs typeface="+mn-lt"/>
              </a:rPr>
              <a:t>O marketing digital representa </a:t>
            </a:r>
            <a:r>
              <a:rPr lang="en-US" sz="3200" dirty="0" err="1">
                <a:ea typeface="+mn-lt"/>
                <a:cs typeface="+mn-lt"/>
              </a:rPr>
              <a:t>uma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verdadeira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transformação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na</a:t>
            </a:r>
            <a:r>
              <a:rPr lang="en-US" sz="3200" dirty="0">
                <a:ea typeface="+mn-lt"/>
                <a:cs typeface="+mn-lt"/>
              </a:rPr>
              <a:t> forma </a:t>
            </a:r>
            <a:r>
              <a:rPr lang="en-US" sz="3200" dirty="0" err="1">
                <a:ea typeface="+mn-lt"/>
                <a:cs typeface="+mn-lt"/>
              </a:rPr>
              <a:t>como</a:t>
            </a:r>
            <a:r>
              <a:rPr lang="en-US" sz="3200" dirty="0">
                <a:ea typeface="+mn-lt"/>
                <a:cs typeface="+mn-lt"/>
              </a:rPr>
              <a:t> as micro e </a:t>
            </a:r>
            <a:r>
              <a:rPr lang="en-US" sz="3200" dirty="0" err="1">
                <a:ea typeface="+mn-lt"/>
                <a:cs typeface="+mn-lt"/>
              </a:rPr>
              <a:t>pequenas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empresas</a:t>
            </a:r>
            <a:r>
              <a:rPr lang="en-US" sz="3200" dirty="0">
                <a:ea typeface="+mn-lt"/>
                <a:cs typeface="+mn-lt"/>
              </a:rPr>
              <a:t> se </a:t>
            </a:r>
            <a:r>
              <a:rPr lang="en-US" sz="3200" dirty="0" err="1">
                <a:ea typeface="+mn-lt"/>
                <a:cs typeface="+mn-lt"/>
              </a:rPr>
              <a:t>relacionam</a:t>
            </a:r>
            <a:r>
              <a:rPr lang="en-US" sz="3200" dirty="0">
                <a:ea typeface="+mn-lt"/>
                <a:cs typeface="+mn-lt"/>
              </a:rPr>
              <a:t> com </a:t>
            </a:r>
            <a:r>
              <a:rPr lang="en-US" sz="3200" dirty="0" err="1">
                <a:ea typeface="+mn-lt"/>
                <a:cs typeface="+mn-lt"/>
              </a:rPr>
              <a:t>seu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público</a:t>
            </a:r>
            <a:r>
              <a:rPr lang="en-US" sz="3200" dirty="0">
                <a:ea typeface="+mn-lt"/>
                <a:cs typeface="+mn-lt"/>
              </a:rPr>
              <a:t>. Ao </a:t>
            </a:r>
            <a:r>
              <a:rPr lang="en-US" sz="3200" dirty="0" err="1">
                <a:ea typeface="+mn-lt"/>
                <a:cs typeface="+mn-lt"/>
              </a:rPr>
              <a:t>possibilitar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maior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alcance</a:t>
            </a:r>
            <a:r>
              <a:rPr lang="en-US" sz="3200" dirty="0">
                <a:ea typeface="+mn-lt"/>
                <a:cs typeface="+mn-lt"/>
              </a:rPr>
              <a:t>, </a:t>
            </a:r>
            <a:r>
              <a:rPr lang="en-US" sz="3200" dirty="0" err="1">
                <a:ea typeface="+mn-lt"/>
                <a:cs typeface="+mn-lt"/>
              </a:rPr>
              <a:t>engajamento</a:t>
            </a:r>
            <a:r>
              <a:rPr lang="en-US" sz="3200" dirty="0">
                <a:ea typeface="+mn-lt"/>
                <a:cs typeface="+mn-lt"/>
              </a:rPr>
              <a:t> e </a:t>
            </a:r>
            <a:r>
              <a:rPr lang="en-US" sz="3200" dirty="0" err="1">
                <a:ea typeface="+mn-lt"/>
                <a:cs typeface="+mn-lt"/>
              </a:rPr>
              <a:t>personalização</a:t>
            </a:r>
            <a:r>
              <a:rPr lang="en-US" sz="3200" dirty="0">
                <a:ea typeface="+mn-lt"/>
                <a:cs typeface="+mn-lt"/>
              </a:rPr>
              <a:t> das </a:t>
            </a:r>
            <a:r>
              <a:rPr lang="en-US" sz="3200" dirty="0" err="1">
                <a:ea typeface="+mn-lt"/>
                <a:cs typeface="+mn-lt"/>
              </a:rPr>
              <a:t>estratégias</a:t>
            </a:r>
            <a:r>
              <a:rPr lang="en-US" sz="3200" dirty="0">
                <a:ea typeface="+mn-lt"/>
                <a:cs typeface="+mn-lt"/>
              </a:rPr>
              <a:t>, </a:t>
            </a:r>
            <a:r>
              <a:rPr lang="en-US" sz="3200" dirty="0" err="1">
                <a:ea typeface="+mn-lt"/>
                <a:cs typeface="+mn-lt"/>
              </a:rPr>
              <a:t>ele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oferece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oportunidades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concretas</a:t>
            </a:r>
            <a:r>
              <a:rPr lang="en-US" sz="3200" dirty="0">
                <a:ea typeface="+mn-lt"/>
                <a:cs typeface="+mn-lt"/>
              </a:rPr>
              <a:t> de </a:t>
            </a:r>
            <a:r>
              <a:rPr lang="en-US" sz="3200" dirty="0" err="1">
                <a:ea typeface="+mn-lt"/>
                <a:cs typeface="+mn-lt"/>
              </a:rPr>
              <a:t>crescimento</a:t>
            </a:r>
            <a:r>
              <a:rPr lang="en-US" sz="3200" dirty="0">
                <a:ea typeface="+mn-lt"/>
                <a:cs typeface="+mn-lt"/>
              </a:rPr>
              <a:t> e </a:t>
            </a:r>
            <a:r>
              <a:rPr lang="en-US" sz="3200" dirty="0" err="1">
                <a:ea typeface="+mn-lt"/>
                <a:cs typeface="+mn-lt"/>
              </a:rPr>
              <a:t>competitividade</a:t>
            </a:r>
            <a:r>
              <a:rPr lang="en-US" sz="3200" dirty="0">
                <a:ea typeface="+mn-lt"/>
                <a:cs typeface="+mn-lt"/>
              </a:rPr>
              <a:t>, </a:t>
            </a:r>
            <a:r>
              <a:rPr lang="en-US" sz="3200" dirty="0" err="1">
                <a:ea typeface="+mn-lt"/>
                <a:cs typeface="+mn-lt"/>
              </a:rPr>
              <a:t>mesmo</a:t>
            </a:r>
            <a:r>
              <a:rPr lang="en-US" sz="3200" dirty="0">
                <a:ea typeface="+mn-lt"/>
                <a:cs typeface="+mn-lt"/>
              </a:rPr>
              <a:t> com </a:t>
            </a:r>
            <a:r>
              <a:rPr lang="en-US" sz="3200" dirty="0" err="1">
                <a:ea typeface="+mn-lt"/>
                <a:cs typeface="+mn-lt"/>
              </a:rPr>
              <a:t>recursos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limitados</a:t>
            </a:r>
            <a:r>
              <a:rPr lang="en-US" sz="3200" dirty="0">
                <a:ea typeface="+mn-lt"/>
                <a:cs typeface="+mn-lt"/>
              </a:rPr>
              <a:t>. </a:t>
            </a:r>
            <a:r>
              <a:rPr lang="en-US" sz="3200" dirty="0" err="1">
                <a:ea typeface="+mn-lt"/>
                <a:cs typeface="+mn-lt"/>
              </a:rPr>
              <a:t>Os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resultados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analisados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neste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trabalho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mostram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que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empresas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que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investem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em</a:t>
            </a:r>
            <a:r>
              <a:rPr lang="en-US" sz="3200" dirty="0">
                <a:ea typeface="+mn-lt"/>
                <a:cs typeface="+mn-lt"/>
              </a:rPr>
              <a:t> ferramentas </a:t>
            </a:r>
            <a:r>
              <a:rPr lang="en-US" sz="3200" dirty="0" err="1">
                <a:ea typeface="+mn-lt"/>
                <a:cs typeface="+mn-lt"/>
              </a:rPr>
              <a:t>digitais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tendem</a:t>
            </a:r>
            <a:r>
              <a:rPr lang="en-US" sz="3200" dirty="0">
                <a:ea typeface="+mn-lt"/>
                <a:cs typeface="+mn-lt"/>
              </a:rPr>
              <a:t> a </a:t>
            </a:r>
            <a:r>
              <a:rPr lang="en-US" sz="3200" dirty="0" err="1">
                <a:ea typeface="+mn-lt"/>
                <a:cs typeface="+mn-lt"/>
              </a:rPr>
              <a:t>obter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melhor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visibilidade</a:t>
            </a:r>
            <a:r>
              <a:rPr lang="en-US" sz="3200" dirty="0">
                <a:ea typeface="+mn-lt"/>
                <a:cs typeface="+mn-lt"/>
              </a:rPr>
              <a:t>, </a:t>
            </a:r>
            <a:r>
              <a:rPr lang="en-US" sz="3200" dirty="0" err="1">
                <a:ea typeface="+mn-lt"/>
                <a:cs typeface="+mn-lt"/>
              </a:rPr>
              <a:t>fidelização</a:t>
            </a:r>
            <a:r>
              <a:rPr lang="en-US" sz="3200" dirty="0">
                <a:ea typeface="+mn-lt"/>
                <a:cs typeface="+mn-lt"/>
              </a:rPr>
              <a:t> de </a:t>
            </a:r>
            <a:r>
              <a:rPr lang="en-US" sz="3200" dirty="0" err="1">
                <a:ea typeface="+mn-lt"/>
                <a:cs typeface="+mn-lt"/>
              </a:rPr>
              <a:t>clientes</a:t>
            </a:r>
            <a:r>
              <a:rPr lang="en-US" sz="3200" dirty="0">
                <a:ea typeface="+mn-lt"/>
                <a:cs typeface="+mn-lt"/>
              </a:rPr>
              <a:t> e </a:t>
            </a:r>
            <a:r>
              <a:rPr lang="en-US" sz="3200" dirty="0" err="1">
                <a:ea typeface="+mn-lt"/>
                <a:cs typeface="+mn-lt"/>
              </a:rPr>
              <a:t>retorno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financeiro</a:t>
            </a:r>
            <a:r>
              <a:rPr lang="en-US" sz="3200" dirty="0">
                <a:ea typeface="+mn-lt"/>
                <a:cs typeface="+mn-lt"/>
              </a:rPr>
              <a:t>, </a:t>
            </a:r>
            <a:r>
              <a:rPr lang="en-US" sz="3200" dirty="0" err="1">
                <a:ea typeface="+mn-lt"/>
                <a:cs typeface="+mn-lt"/>
              </a:rPr>
              <a:t>evidenciando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que</a:t>
            </a:r>
            <a:r>
              <a:rPr lang="en-US" sz="3200" dirty="0">
                <a:ea typeface="+mn-lt"/>
                <a:cs typeface="+mn-lt"/>
              </a:rPr>
              <a:t> o marketing digital </a:t>
            </a:r>
            <a:r>
              <a:rPr lang="en-US" sz="3200" dirty="0" err="1">
                <a:ea typeface="+mn-lt"/>
                <a:cs typeface="+mn-lt"/>
              </a:rPr>
              <a:t>não</a:t>
            </a:r>
            <a:r>
              <a:rPr lang="en-US" sz="3200" dirty="0">
                <a:ea typeface="+mn-lt"/>
                <a:cs typeface="+mn-lt"/>
              </a:rPr>
              <a:t> é </a:t>
            </a:r>
            <a:r>
              <a:rPr lang="en-US" sz="3200" dirty="0" err="1">
                <a:ea typeface="+mn-lt"/>
                <a:cs typeface="+mn-lt"/>
              </a:rPr>
              <a:t>apenas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uma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tendência</a:t>
            </a:r>
            <a:r>
              <a:rPr lang="en-US" sz="3200" dirty="0">
                <a:ea typeface="+mn-lt"/>
                <a:cs typeface="+mn-lt"/>
              </a:rPr>
              <a:t>, mas </a:t>
            </a:r>
            <a:r>
              <a:rPr lang="en-US" sz="3200" dirty="0" err="1">
                <a:ea typeface="+mn-lt"/>
                <a:cs typeface="+mn-lt"/>
              </a:rPr>
              <a:t>uma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necessidade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estratégica</a:t>
            </a:r>
            <a:r>
              <a:rPr lang="en-US" sz="3200" dirty="0">
                <a:ea typeface="+mn-lt"/>
                <a:cs typeface="+mn-lt"/>
              </a:rPr>
              <a:t> para o </a:t>
            </a:r>
            <a:r>
              <a:rPr lang="en-US" sz="3200" dirty="0" err="1">
                <a:ea typeface="+mn-lt"/>
                <a:cs typeface="+mn-lt"/>
              </a:rPr>
              <a:t>sucesso</a:t>
            </a:r>
            <a:r>
              <a:rPr lang="en-US" sz="3200" dirty="0">
                <a:ea typeface="+mn-lt"/>
                <a:cs typeface="+mn-lt"/>
              </a:rPr>
              <a:t> e a </a:t>
            </a:r>
            <a:r>
              <a:rPr lang="en-US" sz="3200" dirty="0" err="1">
                <a:ea typeface="+mn-lt"/>
                <a:cs typeface="+mn-lt"/>
              </a:rPr>
              <a:t>sustentabilidade</a:t>
            </a:r>
            <a:r>
              <a:rPr lang="en-US" sz="3200" dirty="0">
                <a:ea typeface="+mn-lt"/>
                <a:cs typeface="+mn-lt"/>
              </a:rPr>
              <a:t> dos </a:t>
            </a:r>
            <a:r>
              <a:rPr lang="en-US" sz="3200" dirty="0" err="1">
                <a:ea typeface="+mn-lt"/>
                <a:cs typeface="+mn-lt"/>
              </a:rPr>
              <a:t>negócios</a:t>
            </a:r>
            <a:r>
              <a:rPr lang="en-US" sz="3200" dirty="0">
                <a:ea typeface="+mn-lt"/>
                <a:cs typeface="+mn-lt"/>
              </a:rPr>
              <a:t> no </a:t>
            </a:r>
            <a:r>
              <a:rPr lang="en-US" sz="3200" dirty="0" err="1">
                <a:ea typeface="+mn-lt"/>
                <a:cs typeface="+mn-lt"/>
              </a:rPr>
              <a:t>cenário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atual</a:t>
            </a:r>
            <a:r>
              <a:rPr lang="en-US" sz="3200" dirty="0">
                <a:ea typeface="+mn-lt"/>
                <a:cs typeface="+mn-lt"/>
              </a:rPr>
              <a:t>.</a:t>
            </a:r>
            <a:endParaRPr lang="en-US" dirty="0">
              <a:ea typeface="+mn-lt"/>
              <a:cs typeface="+mn-lt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4D92FCD-4B08-1B63-7F32-B6FC0BDA5E0C}"/>
              </a:ext>
            </a:extLst>
          </p:cNvPr>
          <p:cNvGrpSpPr/>
          <p:nvPr/>
        </p:nvGrpSpPr>
        <p:grpSpPr>
          <a:xfrm>
            <a:off x="-44" y="40422942"/>
            <a:ext cx="28799999" cy="2780704"/>
            <a:chOff x="-2" y="39154101"/>
            <a:chExt cx="28800000" cy="4049614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CB96F626-F74A-4619-B3C1-8712FC2D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39154101"/>
              <a:ext cx="28800000" cy="4049614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E55FD19-A446-E100-BD90-67D68B1BA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2172" y="40331571"/>
              <a:ext cx="17827197" cy="2869067"/>
            </a:xfrm>
            <a:prstGeom prst="rect">
              <a:avLst/>
            </a:prstGeom>
          </p:spPr>
        </p:pic>
      </p:grpSp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131570"/>
              </p:ext>
            </p:extLst>
          </p:nvPr>
        </p:nvGraphicFramePr>
        <p:xfrm>
          <a:off x="740809" y="696556"/>
          <a:ext cx="2873759" cy="3079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3733200" imgH="3999960" progId="">
                  <p:embed/>
                </p:oleObj>
              </mc:Choice>
              <mc:Fallback>
                <p:oleObj r:id="rId4" imgW="3733200" imgH="3999960" progId="">
                  <p:embed/>
                  <p:pic>
                    <p:nvPicPr>
                      <p:cNvPr id="9" name="Objeto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0809" y="696556"/>
                        <a:ext cx="2873759" cy="30790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78635647-EDF2-4986-E7B4-E8E02B151C78}"/>
              </a:ext>
            </a:extLst>
          </p:cNvPr>
          <p:cNvSpPr txBox="1"/>
          <p:nvPr/>
        </p:nvSpPr>
        <p:spPr>
          <a:xfrm>
            <a:off x="651362" y="16399834"/>
            <a:ext cx="13500271" cy="1790664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/>
              <a:t>DESENVOLVIMENTO</a:t>
            </a:r>
          </a:p>
          <a:p>
            <a:pPr algn="just"/>
            <a:r>
              <a:rPr lang="pt-BR" sz="3200">
                <a:ea typeface="+mn-lt"/>
                <a:cs typeface="+mn-lt"/>
              </a:rPr>
              <a:t>O marketing exerce um papel essencial dentro das empresas, pois vai muito além de vender produtos ou serviços. Ele busca compreender as necessidades, desejos e comportamentos dos clientes, criando valor e fortalecendo o relacionamento com o público. Segundo Philip Kotler (2010), “Marketing é a arte e a ciência de investigar, produzir e fornecer valor para atender às necessidades de um mercado-alvo, gerando lucro.” Essa definição mostra que o marketing procura alinhar os interesses da empresa com os do consumidor, construindo vínculos duradouros e garantindo a satisfação de ambos os lados.</a:t>
            </a:r>
            <a:endParaRPr lang="pt-BR">
              <a:ea typeface="+mn-lt"/>
              <a:cs typeface="+mn-lt"/>
            </a:endParaRPr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r>
              <a:rPr lang="pt-BR" sz="3200">
                <a:ea typeface="+mn-lt"/>
                <a:cs typeface="+mn-lt"/>
              </a:rPr>
              <a:t>Os 4P’s do marketing — produto, preço, praça e promoção — são a base para o planejamento estratégico e o posicionamento de mercado. O produto deve oferecer qualidade e atender às necessidades do cliente; o preço precisa ser justo e competitivo; a praça define os canais de distribuição; e a promoção envolve as estratégias de comunicação e divulgação. Juntos, esses elementos ajudam as empresas a se destacarem e conquistarem espaço no mercado competitivo.</a:t>
            </a:r>
            <a:endParaRPr lang="pt-BR">
              <a:ea typeface="+mn-lt"/>
              <a:cs typeface="+mn-lt"/>
            </a:endParaRPr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r>
              <a:rPr lang="pt-BR" sz="3200">
                <a:ea typeface="+mn-lt"/>
                <a:cs typeface="+mn-lt"/>
              </a:rPr>
              <a:t>Com o avanço da tecnologia e a popularização da internet, o marketing digital tornou-se indispensável para empresas de todos os portes. Ele permite uma comunicação mais direta, rápida e personalizada entre marca e consumidor, utilizando ferramentas como redes sociais, e-mail marketing e sites. De acordo com Martha Gabriel (2010), “quem não se adapta ao novo ambiente digital acaba ficando para trás.” Essa transformação é especialmente relevante para as micro e pequenas empresas, que encontram no meio digital uma forma acessível e eficaz de alcançar clientes, aumentar a visibilidade e fortalecer sua marca.</a:t>
            </a:r>
            <a:endParaRPr lang="pt-BR">
              <a:ea typeface="+mn-lt"/>
              <a:cs typeface="+mn-lt"/>
            </a:endParaRPr>
          </a:p>
          <a:p>
            <a:pPr algn="just"/>
            <a:endParaRPr lang="pt-BR"/>
          </a:p>
          <a:p>
            <a:pPr algn="just"/>
            <a:endParaRPr lang="pt-BR"/>
          </a:p>
          <a:p>
            <a:pPr algn="just"/>
            <a:r>
              <a:rPr lang="pt-BR" sz="3200">
                <a:ea typeface="+mn-lt"/>
                <a:cs typeface="+mn-lt"/>
              </a:rPr>
              <a:t>Assim, o marketing digital se consolida como uma ferramenta estratégica fundamental para o crescimento e sustentabilidade das empresas, permitindo a criação de campanhas criativas, mensuração de resultados e fidelização dos consumidores. No cenário atual, adaptar-se às mudanças do mercado e investir em inovação tornou-se essencial para garantir a competitividade e o sucesso das organizações.</a:t>
            </a:r>
            <a:endParaRPr lang="pt-BR">
              <a:ea typeface="+mn-lt"/>
              <a:cs typeface="+mn-lt"/>
            </a:endParaRPr>
          </a:p>
          <a:p>
            <a:pPr algn="just"/>
            <a:endParaRPr lang="pt-BR" sz="3200">
              <a:ea typeface="+mn-lt"/>
              <a:cs typeface="+mn-lt"/>
            </a:endParaRPr>
          </a:p>
          <a:p>
            <a:pPr algn="just"/>
            <a:endParaRPr lang="pt-BR" sz="3200">
              <a:ea typeface="Calibri"/>
              <a:cs typeface="Calibri"/>
            </a:endParaRPr>
          </a:p>
          <a:p>
            <a:pPr algn="just"/>
            <a:endParaRPr lang="pt-BR" sz="3200">
              <a:ea typeface="Calibri"/>
              <a:cs typeface="Calibri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47ED177-B31A-E4DD-2781-326B565D0368}"/>
              </a:ext>
            </a:extLst>
          </p:cNvPr>
          <p:cNvSpPr txBox="1"/>
          <p:nvPr/>
        </p:nvSpPr>
        <p:spPr>
          <a:xfrm>
            <a:off x="17860107" y="11914406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F5A5D6A-DCDF-87C8-57B4-5072ED2F258B}"/>
              </a:ext>
            </a:extLst>
          </p:cNvPr>
          <p:cNvSpPr txBox="1"/>
          <p:nvPr/>
        </p:nvSpPr>
        <p:spPr>
          <a:xfrm>
            <a:off x="14774132" y="13786005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02: </a:t>
            </a:r>
            <a:r>
              <a:rPr lang="pt-BR" sz="3600" b="1" dirty="0">
                <a:ea typeface="+mn-lt"/>
                <a:cs typeface="+mn-lt"/>
              </a:rPr>
              <a:t>Como você avalia o impacto do Marketing Digital na visibilidade da marca?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0A99F8F-F79C-283E-ED3B-B82C5C8684C2}"/>
              </a:ext>
            </a:extLst>
          </p:cNvPr>
          <p:cNvSpPr txBox="1"/>
          <p:nvPr/>
        </p:nvSpPr>
        <p:spPr>
          <a:xfrm>
            <a:off x="14583578" y="6811547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01: </a:t>
            </a:r>
            <a:r>
              <a:rPr lang="pt-BR" sz="3600" b="1" dirty="0">
                <a:ea typeface="+mn-lt"/>
                <a:cs typeface="+mn-lt"/>
              </a:rPr>
              <a:t>Você acredita que o Marketing Digital ajudou a aumentar as vendas da sua empresa?</a:t>
            </a:r>
            <a:endParaRPr lang="pt-BR" dirty="0"/>
          </a:p>
          <a:p>
            <a:pPr algn="ctr"/>
            <a:endParaRPr lang="pt-BR" sz="3600" b="1" dirty="0">
              <a:ea typeface="Calibri"/>
              <a:cs typeface="Calibri"/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91F2E0A-39B3-F169-7A20-B1E60130C24F}"/>
              </a:ext>
            </a:extLst>
          </p:cNvPr>
          <p:cNvSpPr txBox="1"/>
          <p:nvPr/>
        </p:nvSpPr>
        <p:spPr>
          <a:xfrm>
            <a:off x="17845435" y="19256102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0B60E04B-9FA2-7ABF-1492-26E61C984E6F}"/>
              </a:ext>
            </a:extLst>
          </p:cNvPr>
          <p:cNvSpPr txBox="1"/>
          <p:nvPr/>
        </p:nvSpPr>
        <p:spPr>
          <a:xfrm>
            <a:off x="14583577" y="21325510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03: </a:t>
            </a:r>
            <a:r>
              <a:rPr lang="pt-BR" sz="3600" b="1" dirty="0">
                <a:ea typeface="+mn-lt"/>
                <a:cs typeface="+mn-lt"/>
              </a:rPr>
              <a:t>Você acredita que empresas que não utilizam Marketing Digital têm dificuldades para competir no mercado atual?</a:t>
            </a:r>
            <a:endParaRPr lang="pt-BR" sz="3200" dirty="0">
              <a:ea typeface="+mn-lt"/>
              <a:cs typeface="+mn-lt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D77A0006-068E-0DD2-5D04-BEA3790F33CA}"/>
              </a:ext>
            </a:extLst>
          </p:cNvPr>
          <p:cNvSpPr txBox="1"/>
          <p:nvPr/>
        </p:nvSpPr>
        <p:spPr>
          <a:xfrm>
            <a:off x="17826495" y="26751403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pic>
        <p:nvPicPr>
          <p:cNvPr id="6" name="Imagem 5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01DA3AFE-93F9-B968-C2EC-CDAD5FCC7D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04740" y="8028647"/>
            <a:ext cx="13412738" cy="3888543"/>
          </a:xfrm>
          <a:prstGeom prst="rect">
            <a:avLst/>
          </a:prstGeom>
        </p:spPr>
      </p:pic>
      <p:pic>
        <p:nvPicPr>
          <p:cNvPr id="7" name="Imagem 6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9C6AF5A7-B73E-790F-CB06-8A5119EB29D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1900"/>
          <a:stretch>
            <a:fillRect/>
          </a:stretch>
        </p:blipFill>
        <p:spPr>
          <a:xfrm>
            <a:off x="14841005" y="15121808"/>
            <a:ext cx="13576473" cy="3920422"/>
          </a:xfrm>
          <a:prstGeom prst="rect">
            <a:avLst/>
          </a:prstGeom>
        </p:spPr>
      </p:pic>
      <p:pic>
        <p:nvPicPr>
          <p:cNvPr id="14" name="Imagem 13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A53FB957-2536-0D4B-2BCC-6A62C17A90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14233" y="22954013"/>
            <a:ext cx="13741592" cy="389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089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933</Words>
  <Application>Microsoft Office PowerPoint</Application>
  <PresentationFormat>Personalizar</PresentationFormat>
  <Paragraphs>39</Paragraphs>
  <Slides>1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0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diretores</cp:lastModifiedBy>
  <cp:revision>2</cp:revision>
  <dcterms:created xsi:type="dcterms:W3CDTF">2017-11-28T14:46:21Z</dcterms:created>
  <dcterms:modified xsi:type="dcterms:W3CDTF">2025-10-31T14:58:43Z</dcterms:modified>
</cp:coreProperties>
</file>